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6858000" cy="9906000" type="A4"/>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77" d="100"/>
          <a:sy n="77" d="100"/>
        </p:scale>
        <p:origin x="3186"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en-US"/>
              <a:t>Click to edit Master title style</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9C8467CE-B43C-4707-8AC4-B6C95D348517}" type="datetimeFigureOut">
              <a:rPr lang="en-GB" smtClean="0"/>
              <a:t>05/03/2025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307C0C8-1024-4DC2-9F8E-FD0833605ABB}" type="slidenum">
              <a:rPr lang="en-GB" smtClean="0"/>
              <a:t>‹#›</a:t>
            </a:fld>
            <a:endParaRPr lang="en-GB"/>
          </a:p>
        </p:txBody>
      </p:sp>
    </p:spTree>
    <p:extLst>
      <p:ext uri="{BB962C8B-B14F-4D97-AF65-F5344CB8AC3E}">
        <p14:creationId xmlns:p14="http://schemas.microsoft.com/office/powerpoint/2010/main" val="21172683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C8467CE-B43C-4707-8AC4-B6C95D348517}" type="datetimeFigureOut">
              <a:rPr lang="en-GB" smtClean="0"/>
              <a:t>05/03/2025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307C0C8-1024-4DC2-9F8E-FD0833605ABB}" type="slidenum">
              <a:rPr lang="en-GB" smtClean="0"/>
              <a:t>‹#›</a:t>
            </a:fld>
            <a:endParaRPr lang="en-GB"/>
          </a:p>
        </p:txBody>
      </p:sp>
    </p:spTree>
    <p:extLst>
      <p:ext uri="{BB962C8B-B14F-4D97-AF65-F5344CB8AC3E}">
        <p14:creationId xmlns:p14="http://schemas.microsoft.com/office/powerpoint/2010/main" val="10795430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C8467CE-B43C-4707-8AC4-B6C95D348517}" type="datetimeFigureOut">
              <a:rPr lang="en-GB" smtClean="0"/>
              <a:t>05/03/2025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307C0C8-1024-4DC2-9F8E-FD0833605ABB}" type="slidenum">
              <a:rPr lang="en-GB" smtClean="0"/>
              <a:t>‹#›</a:t>
            </a:fld>
            <a:endParaRPr lang="en-GB"/>
          </a:p>
        </p:txBody>
      </p:sp>
    </p:spTree>
    <p:extLst>
      <p:ext uri="{BB962C8B-B14F-4D97-AF65-F5344CB8AC3E}">
        <p14:creationId xmlns:p14="http://schemas.microsoft.com/office/powerpoint/2010/main" val="2058985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C8467CE-B43C-4707-8AC4-B6C95D348517}" type="datetimeFigureOut">
              <a:rPr lang="en-GB" smtClean="0"/>
              <a:t>05/03/2025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307C0C8-1024-4DC2-9F8E-FD0833605ABB}" type="slidenum">
              <a:rPr lang="en-GB" smtClean="0"/>
              <a:t>‹#›</a:t>
            </a:fld>
            <a:endParaRPr lang="en-GB"/>
          </a:p>
        </p:txBody>
      </p:sp>
    </p:spTree>
    <p:extLst>
      <p:ext uri="{BB962C8B-B14F-4D97-AF65-F5344CB8AC3E}">
        <p14:creationId xmlns:p14="http://schemas.microsoft.com/office/powerpoint/2010/main" val="39467112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en-US"/>
              <a:t>Click to edit Master title style</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C8467CE-B43C-4707-8AC4-B6C95D348517}" type="datetimeFigureOut">
              <a:rPr lang="en-GB" smtClean="0"/>
              <a:t>05/03/2025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307C0C8-1024-4DC2-9F8E-FD0833605ABB}" type="slidenum">
              <a:rPr lang="en-GB" smtClean="0"/>
              <a:t>‹#›</a:t>
            </a:fld>
            <a:endParaRPr lang="en-GB"/>
          </a:p>
        </p:txBody>
      </p:sp>
    </p:spTree>
    <p:extLst>
      <p:ext uri="{BB962C8B-B14F-4D97-AF65-F5344CB8AC3E}">
        <p14:creationId xmlns:p14="http://schemas.microsoft.com/office/powerpoint/2010/main" val="19629999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C8467CE-B43C-4707-8AC4-B6C95D348517}" type="datetimeFigureOut">
              <a:rPr lang="en-GB" smtClean="0"/>
              <a:t>05/03/2025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307C0C8-1024-4DC2-9F8E-FD0833605ABB}" type="slidenum">
              <a:rPr lang="en-GB" smtClean="0"/>
              <a:t>‹#›</a:t>
            </a:fld>
            <a:endParaRPr lang="en-GB"/>
          </a:p>
        </p:txBody>
      </p:sp>
    </p:spTree>
    <p:extLst>
      <p:ext uri="{BB962C8B-B14F-4D97-AF65-F5344CB8AC3E}">
        <p14:creationId xmlns:p14="http://schemas.microsoft.com/office/powerpoint/2010/main" val="8415909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en-US"/>
              <a:t>Click to edit Master title style</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472381" y="3618442"/>
            <a:ext cx="2901255" cy="532218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3471863" y="3618442"/>
            <a:ext cx="2915543" cy="532218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C8467CE-B43C-4707-8AC4-B6C95D348517}" type="datetimeFigureOut">
              <a:rPr lang="en-GB" smtClean="0"/>
              <a:t>05/03/2025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4307C0C8-1024-4DC2-9F8E-FD0833605ABB}" type="slidenum">
              <a:rPr lang="en-GB" smtClean="0"/>
              <a:t>‹#›</a:t>
            </a:fld>
            <a:endParaRPr lang="en-GB"/>
          </a:p>
        </p:txBody>
      </p:sp>
    </p:spTree>
    <p:extLst>
      <p:ext uri="{BB962C8B-B14F-4D97-AF65-F5344CB8AC3E}">
        <p14:creationId xmlns:p14="http://schemas.microsoft.com/office/powerpoint/2010/main" val="31110345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C8467CE-B43C-4707-8AC4-B6C95D348517}" type="datetimeFigureOut">
              <a:rPr lang="en-GB" smtClean="0"/>
              <a:t>05/03/2025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4307C0C8-1024-4DC2-9F8E-FD0833605ABB}" type="slidenum">
              <a:rPr lang="en-GB" smtClean="0"/>
              <a:t>‹#›</a:t>
            </a:fld>
            <a:endParaRPr lang="en-GB"/>
          </a:p>
        </p:txBody>
      </p:sp>
    </p:spTree>
    <p:extLst>
      <p:ext uri="{BB962C8B-B14F-4D97-AF65-F5344CB8AC3E}">
        <p14:creationId xmlns:p14="http://schemas.microsoft.com/office/powerpoint/2010/main" val="2589702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C8467CE-B43C-4707-8AC4-B6C95D348517}" type="datetimeFigureOut">
              <a:rPr lang="en-GB" smtClean="0"/>
              <a:t>05/03/2025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4307C0C8-1024-4DC2-9F8E-FD0833605ABB}" type="slidenum">
              <a:rPr lang="en-GB" smtClean="0"/>
              <a:t>‹#›</a:t>
            </a:fld>
            <a:endParaRPr lang="en-GB"/>
          </a:p>
        </p:txBody>
      </p:sp>
    </p:spTree>
    <p:extLst>
      <p:ext uri="{BB962C8B-B14F-4D97-AF65-F5344CB8AC3E}">
        <p14:creationId xmlns:p14="http://schemas.microsoft.com/office/powerpoint/2010/main" val="27279991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9C8467CE-B43C-4707-8AC4-B6C95D348517}" type="datetimeFigureOut">
              <a:rPr lang="en-GB" smtClean="0"/>
              <a:t>05/03/2025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307C0C8-1024-4DC2-9F8E-FD0833605ABB}" type="slidenum">
              <a:rPr lang="en-GB" smtClean="0"/>
              <a:t>‹#›</a:t>
            </a:fld>
            <a:endParaRPr lang="en-GB"/>
          </a:p>
        </p:txBody>
      </p:sp>
    </p:spTree>
    <p:extLst>
      <p:ext uri="{BB962C8B-B14F-4D97-AF65-F5344CB8AC3E}">
        <p14:creationId xmlns:p14="http://schemas.microsoft.com/office/powerpoint/2010/main" val="27904301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9C8467CE-B43C-4707-8AC4-B6C95D348517}" type="datetimeFigureOut">
              <a:rPr lang="en-GB" smtClean="0"/>
              <a:t>05/03/2025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307C0C8-1024-4DC2-9F8E-FD0833605ABB}" type="slidenum">
              <a:rPr lang="en-GB" smtClean="0"/>
              <a:t>‹#›</a:t>
            </a:fld>
            <a:endParaRPr lang="en-GB"/>
          </a:p>
        </p:txBody>
      </p:sp>
    </p:spTree>
    <p:extLst>
      <p:ext uri="{BB962C8B-B14F-4D97-AF65-F5344CB8AC3E}">
        <p14:creationId xmlns:p14="http://schemas.microsoft.com/office/powerpoint/2010/main" val="36011265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9C8467CE-B43C-4707-8AC4-B6C95D348517}" type="datetimeFigureOut">
              <a:rPr lang="en-GB" smtClean="0"/>
              <a:t>05/03/2025</a:t>
            </a:fld>
            <a:endParaRPr lang="en-GB"/>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4307C0C8-1024-4DC2-9F8E-FD0833605ABB}" type="slidenum">
              <a:rPr lang="en-GB" smtClean="0"/>
              <a:t>‹#›</a:t>
            </a:fld>
            <a:endParaRPr lang="en-GB"/>
          </a:p>
        </p:txBody>
      </p:sp>
    </p:spTree>
    <p:extLst>
      <p:ext uri="{BB962C8B-B14F-4D97-AF65-F5344CB8AC3E}">
        <p14:creationId xmlns:p14="http://schemas.microsoft.com/office/powerpoint/2010/main" val="328552645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EEA01852-556F-FA56-9996-5DA8AFE4E961}"/>
              </a:ext>
            </a:extLst>
          </p:cNvPr>
          <p:cNvSpPr/>
          <p:nvPr/>
        </p:nvSpPr>
        <p:spPr>
          <a:xfrm rot="5400000">
            <a:off x="-1359571" y="1648326"/>
            <a:ext cx="9577137" cy="6609347"/>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1" name="AutoShape 2" descr="All Logos Pictures: Twitter Logo">
            <a:extLst>
              <a:ext uri="{FF2B5EF4-FFF2-40B4-BE49-F238E27FC236}">
                <a16:creationId xmlns:a16="http://schemas.microsoft.com/office/drawing/2014/main" id="{9356D392-0C0E-4693-A3A3-6F49C20632CC}"/>
              </a:ext>
            </a:extLst>
          </p:cNvPr>
          <p:cNvSpPr>
            <a:spLocks noChangeAspect="1" noChangeArrowheads="1"/>
          </p:cNvSpPr>
          <p:nvPr/>
        </p:nvSpPr>
        <p:spPr bwMode="auto">
          <a:xfrm>
            <a:off x="3265809" y="4815389"/>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sz="1200">
              <a:latin typeface="Aptos" panose="020B0004020202020204" pitchFamily="34" charset="0"/>
            </a:endParaRPr>
          </a:p>
        </p:txBody>
      </p:sp>
      <p:sp>
        <p:nvSpPr>
          <p:cNvPr id="17" name="Rectangle 16">
            <a:extLst>
              <a:ext uri="{FF2B5EF4-FFF2-40B4-BE49-F238E27FC236}">
                <a16:creationId xmlns:a16="http://schemas.microsoft.com/office/drawing/2014/main" id="{1D4E891D-7C1A-47E8-93A7-DA1F3DCC0ECF}"/>
              </a:ext>
            </a:extLst>
          </p:cNvPr>
          <p:cNvSpPr/>
          <p:nvPr/>
        </p:nvSpPr>
        <p:spPr>
          <a:xfrm>
            <a:off x="273624" y="1572532"/>
            <a:ext cx="6310746" cy="952116"/>
          </a:xfrm>
          <a:prstGeom prst="rect">
            <a:avLst/>
          </a:prstGeom>
          <a:solidFill>
            <a:schemeClr val="bg1"/>
          </a:solidFill>
          <a:ln w="1905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200">
              <a:latin typeface="Aptos" panose="020B0004020202020204" pitchFamily="34" charset="0"/>
            </a:endParaRPr>
          </a:p>
        </p:txBody>
      </p:sp>
      <p:pic>
        <p:nvPicPr>
          <p:cNvPr id="13" name="Picture 12">
            <a:extLst>
              <a:ext uri="{FF2B5EF4-FFF2-40B4-BE49-F238E27FC236}">
                <a16:creationId xmlns:a16="http://schemas.microsoft.com/office/drawing/2014/main" id="{D4E10A62-787B-452A-A1E2-5E3F027931BE}"/>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242454" y="305807"/>
            <a:ext cx="2837815" cy="762000"/>
          </a:xfrm>
          <a:prstGeom prst="rect">
            <a:avLst/>
          </a:prstGeom>
          <a:noFill/>
        </p:spPr>
      </p:pic>
      <p:sp>
        <p:nvSpPr>
          <p:cNvPr id="16" name="TextBox 15">
            <a:extLst>
              <a:ext uri="{FF2B5EF4-FFF2-40B4-BE49-F238E27FC236}">
                <a16:creationId xmlns:a16="http://schemas.microsoft.com/office/drawing/2014/main" id="{F0E810C0-7373-4543-A6F3-3FE71F788885}"/>
              </a:ext>
            </a:extLst>
          </p:cNvPr>
          <p:cNvSpPr txBox="1"/>
          <p:nvPr/>
        </p:nvSpPr>
        <p:spPr>
          <a:xfrm>
            <a:off x="763338" y="1183245"/>
            <a:ext cx="5331331" cy="369332"/>
          </a:xfrm>
          <a:prstGeom prst="rect">
            <a:avLst/>
          </a:prstGeom>
          <a:noFill/>
        </p:spPr>
        <p:txBody>
          <a:bodyPr wrap="none" rtlCol="0">
            <a:spAutoFit/>
          </a:bodyPr>
          <a:lstStyle/>
          <a:p>
            <a:pPr algn="ctr"/>
            <a:r>
              <a:rPr lang="en-GB" b="1" dirty="0">
                <a:latin typeface="Arial" panose="020B0604020202020204" pitchFamily="34" charset="0"/>
                <a:cs typeface="Arial" panose="020B0604020202020204" pitchFamily="34" charset="0"/>
              </a:rPr>
              <a:t>Year Two Class Newsletter – Autumn Term Two</a:t>
            </a:r>
          </a:p>
        </p:txBody>
      </p:sp>
      <p:sp>
        <p:nvSpPr>
          <p:cNvPr id="6" name="TextBox 5">
            <a:extLst>
              <a:ext uri="{FF2B5EF4-FFF2-40B4-BE49-F238E27FC236}">
                <a16:creationId xmlns:a16="http://schemas.microsoft.com/office/drawing/2014/main" id="{A45EB893-D251-4461-9566-3E64E886E40F}"/>
              </a:ext>
            </a:extLst>
          </p:cNvPr>
          <p:cNvSpPr txBox="1"/>
          <p:nvPr/>
        </p:nvSpPr>
        <p:spPr>
          <a:xfrm>
            <a:off x="273619" y="1578669"/>
            <a:ext cx="6284694" cy="938719"/>
          </a:xfrm>
          <a:prstGeom prst="rect">
            <a:avLst/>
          </a:prstGeom>
          <a:noFill/>
        </p:spPr>
        <p:txBody>
          <a:bodyPr wrap="square">
            <a:spAutoFit/>
          </a:bodyPr>
          <a:lstStyle/>
          <a:p>
            <a:pPr algn="ctr"/>
            <a:r>
              <a:rPr lang="en-GB" sz="1100" u="sng" dirty="0">
                <a:latin typeface="SassoonPrimaryInfant" pitchFamily="2" charset="0"/>
              </a:rPr>
              <a:t>Message from Miss Sethi, Mrs Flynn, Miss Knight and Mrs Peck. </a:t>
            </a:r>
          </a:p>
          <a:p>
            <a:pPr algn="ctr"/>
            <a:r>
              <a:rPr lang="en-GB" sz="1100" dirty="0">
                <a:solidFill>
                  <a:srgbClr val="000000"/>
                </a:solidFill>
                <a:latin typeface="SassoonPrimaryInfant" pitchFamily="2" charset="0"/>
                <a:ea typeface="Calibri" panose="020F0502020204030204" pitchFamily="34" charset="0"/>
                <a:cs typeface="Times New Roman" panose="02020603050405020304" pitchFamily="18" charset="0"/>
              </a:rPr>
              <a:t>We continue to be so impressed with all the children in Year Two. They amaze us every day with their positive attitude towards learning. They are making great progress - especially in their writing and mathematics. Please follow us on Twitter @misssethi00 and @Weelsby_MrsF to see photographs of all our wonderful learning and to follow our learning journey this half term!</a:t>
            </a:r>
            <a:endParaRPr lang="en-GB" sz="1100" dirty="0">
              <a:latin typeface="SassoonPrimaryInfant" pitchFamily="2" charset="0"/>
              <a:ea typeface="Calibri" panose="020F0502020204030204" pitchFamily="34" charset="0"/>
              <a:cs typeface="Times New Roman" panose="02020603050405020304" pitchFamily="18" charset="0"/>
            </a:endParaRPr>
          </a:p>
        </p:txBody>
      </p:sp>
      <p:sp>
        <p:nvSpPr>
          <p:cNvPr id="23" name="Rectangle 22">
            <a:extLst>
              <a:ext uri="{FF2B5EF4-FFF2-40B4-BE49-F238E27FC236}">
                <a16:creationId xmlns:a16="http://schemas.microsoft.com/office/drawing/2014/main" id="{AE036295-9484-4A79-B994-AFF773A1AB3B}"/>
              </a:ext>
            </a:extLst>
          </p:cNvPr>
          <p:cNvSpPr/>
          <p:nvPr/>
        </p:nvSpPr>
        <p:spPr>
          <a:xfrm>
            <a:off x="273619" y="6105922"/>
            <a:ext cx="2977194" cy="2468129"/>
          </a:xfrm>
          <a:prstGeom prst="rect">
            <a:avLst/>
          </a:prstGeom>
          <a:solidFill>
            <a:schemeClr val="bg1"/>
          </a:solidFill>
          <a:ln w="19050">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200" dirty="0">
              <a:latin typeface="Aptos" panose="020B0004020202020204" pitchFamily="34" charset="0"/>
            </a:endParaRPr>
          </a:p>
        </p:txBody>
      </p:sp>
      <p:sp>
        <p:nvSpPr>
          <p:cNvPr id="10" name="TextBox 9">
            <a:extLst>
              <a:ext uri="{FF2B5EF4-FFF2-40B4-BE49-F238E27FC236}">
                <a16:creationId xmlns:a16="http://schemas.microsoft.com/office/drawing/2014/main" id="{A1705D79-819A-42C3-8815-F631D092DEA6}"/>
              </a:ext>
            </a:extLst>
          </p:cNvPr>
          <p:cNvSpPr txBox="1"/>
          <p:nvPr/>
        </p:nvSpPr>
        <p:spPr>
          <a:xfrm>
            <a:off x="281172" y="6104208"/>
            <a:ext cx="2935917" cy="2358274"/>
          </a:xfrm>
          <a:prstGeom prst="rect">
            <a:avLst/>
          </a:prstGeom>
          <a:noFill/>
        </p:spPr>
        <p:txBody>
          <a:bodyPr wrap="square">
            <a:spAutoFit/>
          </a:bodyPr>
          <a:lstStyle/>
          <a:p>
            <a:pPr algn="ctr"/>
            <a:r>
              <a:rPr lang="en-GB" sz="1200" u="sng" dirty="0">
                <a:latin typeface="SassoonPrimaryInfant" pitchFamily="2" charset="0"/>
              </a:rPr>
              <a:t>Diary Dates</a:t>
            </a:r>
          </a:p>
          <a:p>
            <a:pPr algn="ctr">
              <a:lnSpc>
                <a:spcPct val="150000"/>
              </a:lnSpc>
            </a:pPr>
            <a:r>
              <a:rPr lang="en-GB" sz="1000" dirty="0">
                <a:latin typeface="SassoonPrimaryInfant" pitchFamily="2" charset="0"/>
              </a:rPr>
              <a:t>28.10.24 – Return to school</a:t>
            </a:r>
          </a:p>
          <a:p>
            <a:pPr algn="ctr">
              <a:lnSpc>
                <a:spcPct val="150000"/>
              </a:lnSpc>
            </a:pPr>
            <a:r>
              <a:rPr lang="en-GB" sz="1000" dirty="0">
                <a:latin typeface="SassoonPrimaryInfant" pitchFamily="2" charset="0"/>
              </a:rPr>
              <a:t>31.10.24 – Halloween Day </a:t>
            </a:r>
          </a:p>
          <a:p>
            <a:pPr algn="ctr">
              <a:lnSpc>
                <a:spcPct val="150000"/>
              </a:lnSpc>
            </a:pPr>
            <a:r>
              <a:rPr lang="en-GB" sz="1000" dirty="0">
                <a:latin typeface="SassoonPrimaryInfant" pitchFamily="2" charset="0"/>
              </a:rPr>
              <a:t>11.11,.24 – Remembrance Day / Anti-Bullying Week</a:t>
            </a:r>
          </a:p>
          <a:p>
            <a:pPr algn="ctr">
              <a:lnSpc>
                <a:spcPct val="150000"/>
              </a:lnSpc>
            </a:pPr>
            <a:r>
              <a:rPr lang="en-GB" sz="1000" dirty="0">
                <a:latin typeface="SassoonPrimaryInfant" pitchFamily="2" charset="0"/>
              </a:rPr>
              <a:t>15.11.24 – Whole school talent show  </a:t>
            </a:r>
          </a:p>
          <a:p>
            <a:pPr algn="ctr">
              <a:lnSpc>
                <a:spcPct val="150000"/>
              </a:lnSpc>
            </a:pPr>
            <a:r>
              <a:rPr lang="en-GB" sz="1000" dirty="0">
                <a:latin typeface="SassoonPrimaryInfant" pitchFamily="2" charset="0"/>
              </a:rPr>
              <a:t>20.11.24 – KS1 Road Safety </a:t>
            </a:r>
          </a:p>
          <a:p>
            <a:pPr algn="ctr">
              <a:lnSpc>
                <a:spcPct val="150000"/>
              </a:lnSpc>
            </a:pPr>
            <a:r>
              <a:rPr lang="en-GB" sz="1000" dirty="0">
                <a:latin typeface="SassoonPrimaryInfant" pitchFamily="2" charset="0"/>
              </a:rPr>
              <a:t>22.11.24 – Children in Need Day</a:t>
            </a:r>
          </a:p>
          <a:p>
            <a:pPr algn="ctr">
              <a:lnSpc>
                <a:spcPct val="150000"/>
              </a:lnSpc>
            </a:pPr>
            <a:r>
              <a:rPr lang="en-GB" sz="1000" dirty="0">
                <a:latin typeface="SassoonPrimaryInfant" pitchFamily="2" charset="0"/>
              </a:rPr>
              <a:t>09.12.24 – The Great Fire of London Workshop</a:t>
            </a:r>
          </a:p>
          <a:p>
            <a:pPr algn="ctr">
              <a:lnSpc>
                <a:spcPct val="150000"/>
              </a:lnSpc>
            </a:pPr>
            <a:r>
              <a:rPr lang="en-GB" sz="1000" dirty="0">
                <a:latin typeface="SassoonPrimaryInfant" pitchFamily="2" charset="0"/>
              </a:rPr>
              <a:t>19.12.24 – Christmas Dinner</a:t>
            </a:r>
          </a:p>
          <a:p>
            <a:pPr algn="ctr">
              <a:lnSpc>
                <a:spcPct val="150000"/>
              </a:lnSpc>
            </a:pPr>
            <a:r>
              <a:rPr lang="en-GB" sz="1000" dirty="0">
                <a:latin typeface="SassoonPrimaryInfant" pitchFamily="2" charset="0"/>
              </a:rPr>
              <a:t>20.12.24 – End of term</a:t>
            </a:r>
            <a:endParaRPr lang="en-GB" sz="1100" dirty="0">
              <a:latin typeface="SassoonPrimaryInfant" pitchFamily="2" charset="0"/>
            </a:endParaRPr>
          </a:p>
        </p:txBody>
      </p:sp>
      <p:sp>
        <p:nvSpPr>
          <p:cNvPr id="25" name="TextBox 24">
            <a:extLst>
              <a:ext uri="{FF2B5EF4-FFF2-40B4-BE49-F238E27FC236}">
                <a16:creationId xmlns:a16="http://schemas.microsoft.com/office/drawing/2014/main" id="{35734C44-67BC-4EE3-A446-80F8016E0C94}"/>
              </a:ext>
            </a:extLst>
          </p:cNvPr>
          <p:cNvSpPr txBox="1"/>
          <p:nvPr/>
        </p:nvSpPr>
        <p:spPr>
          <a:xfrm>
            <a:off x="4616468" y="240415"/>
            <a:ext cx="3110503" cy="830997"/>
          </a:xfrm>
          <a:prstGeom prst="rect">
            <a:avLst/>
          </a:prstGeom>
          <a:noFill/>
        </p:spPr>
        <p:txBody>
          <a:bodyPr wrap="square">
            <a:spAutoFit/>
          </a:bodyPr>
          <a:lstStyle/>
          <a:p>
            <a:r>
              <a:rPr lang="en-GB" sz="1600" b="0" i="0" dirty="0">
                <a:solidFill>
                  <a:srgbClr val="242424"/>
                </a:solidFill>
                <a:effectLst/>
                <a:latin typeface="Segoe UI" panose="020B0502040204020203" pitchFamily="34" charset="0"/>
              </a:rPr>
              <a:t>@misssethi00</a:t>
            </a:r>
          </a:p>
          <a:p>
            <a:r>
              <a:rPr lang="en-GB" sz="1600" dirty="0">
                <a:solidFill>
                  <a:srgbClr val="242424"/>
                </a:solidFill>
                <a:latin typeface="Segoe UI" panose="020B0502040204020203" pitchFamily="34" charset="0"/>
              </a:rPr>
              <a:t>@Weelsby_MrsF</a:t>
            </a:r>
            <a:endParaRPr lang="en-GB" sz="1600" dirty="0">
              <a:latin typeface="Sassoon Infant Std" panose="020B0503020103030203" pitchFamily="34" charset="0"/>
            </a:endParaRPr>
          </a:p>
          <a:p>
            <a:r>
              <a:rPr lang="en-GB" sz="1600" dirty="0">
                <a:latin typeface="Sassoon Infant Std" panose="020B0503020103030203" pitchFamily="34" charset="0"/>
              </a:rPr>
              <a:t>@DeltaWeelsby</a:t>
            </a:r>
          </a:p>
        </p:txBody>
      </p:sp>
      <p:sp>
        <p:nvSpPr>
          <p:cNvPr id="33" name="Rectangle 32">
            <a:extLst>
              <a:ext uri="{FF2B5EF4-FFF2-40B4-BE49-F238E27FC236}">
                <a16:creationId xmlns:a16="http://schemas.microsoft.com/office/drawing/2014/main" id="{9FD83849-9B91-4519-9529-F924796C223C}"/>
              </a:ext>
            </a:extLst>
          </p:cNvPr>
          <p:cNvSpPr/>
          <p:nvPr/>
        </p:nvSpPr>
        <p:spPr>
          <a:xfrm>
            <a:off x="3392471" y="5200910"/>
            <a:ext cx="3197341" cy="4276438"/>
          </a:xfrm>
          <a:prstGeom prst="rect">
            <a:avLst/>
          </a:prstGeom>
          <a:solidFill>
            <a:schemeClr val="bg1"/>
          </a:solidFill>
          <a:ln w="1905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200" dirty="0">
              <a:latin typeface="Aptos" panose="020B0004020202020204" pitchFamily="34" charset="0"/>
            </a:endParaRPr>
          </a:p>
        </p:txBody>
      </p:sp>
      <p:sp>
        <p:nvSpPr>
          <p:cNvPr id="30" name="TextBox 29">
            <a:extLst>
              <a:ext uri="{FF2B5EF4-FFF2-40B4-BE49-F238E27FC236}">
                <a16:creationId xmlns:a16="http://schemas.microsoft.com/office/drawing/2014/main" id="{291D7E89-9FA7-47F6-8221-1C3C0A9179DB}"/>
              </a:ext>
            </a:extLst>
          </p:cNvPr>
          <p:cNvSpPr txBox="1"/>
          <p:nvPr/>
        </p:nvSpPr>
        <p:spPr>
          <a:xfrm>
            <a:off x="3472045" y="5246334"/>
            <a:ext cx="3123407" cy="1569660"/>
          </a:xfrm>
          <a:prstGeom prst="rect">
            <a:avLst/>
          </a:prstGeom>
          <a:noFill/>
        </p:spPr>
        <p:txBody>
          <a:bodyPr wrap="square">
            <a:spAutoFit/>
          </a:bodyPr>
          <a:lstStyle/>
          <a:p>
            <a:pPr algn="ctr"/>
            <a:r>
              <a:rPr lang="en-GB" sz="1200" u="sng" dirty="0">
                <a:latin typeface="SassoonPrimaryInfant" pitchFamily="2" charset="0"/>
              </a:rPr>
              <a:t>Punctuality and Attendance</a:t>
            </a:r>
            <a:endParaRPr lang="en-GB" sz="1200" dirty="0">
              <a:latin typeface="SassoonPrimaryInfant" pitchFamily="2" charset="0"/>
            </a:endParaRPr>
          </a:p>
          <a:p>
            <a:r>
              <a:rPr lang="en-GB" sz="1200" dirty="0">
                <a:latin typeface="SassoonPrimaryInfant" pitchFamily="2" charset="0"/>
              </a:rPr>
              <a:t>As well as regular attendance at school, parents and carers need to ensure that their child arrives at school on time each morning.  School starts at 8.45 am with the registers at 8.55am. Being late on a regular basis adds up to a loss of learning time. </a:t>
            </a:r>
          </a:p>
          <a:p>
            <a:r>
              <a:rPr lang="en-GB" sz="1200" b="1" dirty="0">
                <a:latin typeface="SassoonPrimaryInfant" pitchFamily="2" charset="0"/>
              </a:rPr>
              <a:t>Don’t be Late Through the Gate! </a:t>
            </a:r>
          </a:p>
        </p:txBody>
      </p:sp>
      <p:sp>
        <p:nvSpPr>
          <p:cNvPr id="8" name="Rectangle 7">
            <a:extLst>
              <a:ext uri="{FF2B5EF4-FFF2-40B4-BE49-F238E27FC236}">
                <a16:creationId xmlns:a16="http://schemas.microsoft.com/office/drawing/2014/main" id="{D58FCF4C-CBD9-A3A5-0B8C-1C63A2BE3126}"/>
              </a:ext>
            </a:extLst>
          </p:cNvPr>
          <p:cNvSpPr/>
          <p:nvPr/>
        </p:nvSpPr>
        <p:spPr>
          <a:xfrm>
            <a:off x="260534" y="2593776"/>
            <a:ext cx="2977194" cy="1719127"/>
          </a:xfrm>
          <a:prstGeom prst="rect">
            <a:avLst/>
          </a:prstGeom>
          <a:solidFill>
            <a:schemeClr val="bg1"/>
          </a:solidFill>
          <a:ln w="1905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200">
              <a:latin typeface="Aptos" panose="020B0004020202020204" pitchFamily="34" charset="0"/>
            </a:endParaRPr>
          </a:p>
        </p:txBody>
      </p:sp>
      <p:sp>
        <p:nvSpPr>
          <p:cNvPr id="9" name="TextBox 8">
            <a:extLst>
              <a:ext uri="{FF2B5EF4-FFF2-40B4-BE49-F238E27FC236}">
                <a16:creationId xmlns:a16="http://schemas.microsoft.com/office/drawing/2014/main" id="{1BCE1697-7FDF-86DB-BAD9-DB9F2FFE245B}"/>
              </a:ext>
            </a:extLst>
          </p:cNvPr>
          <p:cNvSpPr txBox="1"/>
          <p:nvPr/>
        </p:nvSpPr>
        <p:spPr>
          <a:xfrm>
            <a:off x="234754" y="2591985"/>
            <a:ext cx="2906727" cy="1569660"/>
          </a:xfrm>
          <a:prstGeom prst="rect">
            <a:avLst/>
          </a:prstGeom>
          <a:noFill/>
        </p:spPr>
        <p:txBody>
          <a:bodyPr wrap="square">
            <a:spAutoFit/>
          </a:bodyPr>
          <a:lstStyle/>
          <a:p>
            <a:pPr algn="ctr"/>
            <a:r>
              <a:rPr lang="en-US" sz="1200" u="sng" dirty="0">
                <a:latin typeface="SassoonPrimaryInfant" pitchFamily="2" charset="0"/>
              </a:rPr>
              <a:t>School Uniform</a:t>
            </a:r>
          </a:p>
          <a:p>
            <a:r>
              <a:rPr lang="en-GB" sz="1200" dirty="0">
                <a:latin typeface="SassoonPrimaryInfant" pitchFamily="2" charset="0"/>
              </a:rPr>
              <a:t>It is the school’s policy that all children should wear school uniform at school. </a:t>
            </a:r>
          </a:p>
          <a:p>
            <a:r>
              <a:rPr lang="en-GB" sz="1200" dirty="0">
                <a:latin typeface="SassoonPrimaryInfant" pitchFamily="2" charset="0"/>
              </a:rPr>
              <a:t>Children should wear:</a:t>
            </a:r>
          </a:p>
          <a:p>
            <a:pPr marL="171450" indent="-171450">
              <a:buFont typeface="Arial" panose="020B0604020202020204" pitchFamily="34" charset="0"/>
              <a:buChar char="•"/>
            </a:pPr>
            <a:r>
              <a:rPr lang="en-GB" sz="1200" dirty="0">
                <a:latin typeface="SassoonPrimaryInfant" pitchFamily="2" charset="0"/>
              </a:rPr>
              <a:t>A blue sweatshirt, cardigan or fleece.</a:t>
            </a:r>
          </a:p>
          <a:p>
            <a:pPr marL="171450" indent="-171450">
              <a:buFont typeface="Arial" panose="020B0604020202020204" pitchFamily="34" charset="0"/>
              <a:buChar char="•"/>
            </a:pPr>
            <a:r>
              <a:rPr lang="en-GB" sz="1200" dirty="0">
                <a:latin typeface="SassoonPrimaryInfant" pitchFamily="2" charset="0"/>
              </a:rPr>
              <a:t>A white polo shirt.</a:t>
            </a:r>
          </a:p>
          <a:p>
            <a:pPr marL="171450" indent="-171450">
              <a:buFont typeface="Arial" panose="020B0604020202020204" pitchFamily="34" charset="0"/>
              <a:buChar char="•"/>
            </a:pPr>
            <a:r>
              <a:rPr lang="en-GB" sz="1200" dirty="0">
                <a:latin typeface="SassoonPrimaryInfant" pitchFamily="2" charset="0"/>
              </a:rPr>
              <a:t>Black or grey trousers, pinafore or skirt.</a:t>
            </a:r>
          </a:p>
          <a:p>
            <a:pPr marL="171450" indent="-171450">
              <a:buFont typeface="Arial" panose="020B0604020202020204" pitchFamily="34" charset="0"/>
              <a:buChar char="•"/>
            </a:pPr>
            <a:r>
              <a:rPr lang="en-GB" sz="1200" dirty="0">
                <a:latin typeface="SassoonPrimaryInfant" pitchFamily="2" charset="0"/>
              </a:rPr>
              <a:t>Sensible, black footwear.</a:t>
            </a:r>
          </a:p>
        </p:txBody>
      </p:sp>
      <p:pic>
        <p:nvPicPr>
          <p:cNvPr id="2" name="Picture 1">
            <a:extLst>
              <a:ext uri="{FF2B5EF4-FFF2-40B4-BE49-F238E27FC236}">
                <a16:creationId xmlns:a16="http://schemas.microsoft.com/office/drawing/2014/main" id="{E8C66AA7-31E6-C1B8-30BD-74CF2B225FD9}"/>
              </a:ext>
            </a:extLst>
          </p:cNvPr>
          <p:cNvPicPr>
            <a:picLocks noChangeAspect="1"/>
          </p:cNvPicPr>
          <p:nvPr/>
        </p:nvPicPr>
        <p:blipFill>
          <a:blip r:embed="rId3"/>
          <a:stretch>
            <a:fillRect/>
          </a:stretch>
        </p:blipFill>
        <p:spPr>
          <a:xfrm>
            <a:off x="3854468" y="274914"/>
            <a:ext cx="762000" cy="762000"/>
          </a:xfrm>
          <a:prstGeom prst="rect">
            <a:avLst/>
          </a:prstGeom>
        </p:spPr>
      </p:pic>
      <p:sp>
        <p:nvSpPr>
          <p:cNvPr id="5" name="Rectangle 4">
            <a:extLst>
              <a:ext uri="{FF2B5EF4-FFF2-40B4-BE49-F238E27FC236}">
                <a16:creationId xmlns:a16="http://schemas.microsoft.com/office/drawing/2014/main" id="{5D3C3087-6E00-381E-8482-FA99B78B0339}"/>
              </a:ext>
            </a:extLst>
          </p:cNvPr>
          <p:cNvSpPr/>
          <p:nvPr/>
        </p:nvSpPr>
        <p:spPr>
          <a:xfrm>
            <a:off x="267032" y="4398143"/>
            <a:ext cx="2977194" cy="1655947"/>
          </a:xfrm>
          <a:prstGeom prst="rect">
            <a:avLst/>
          </a:prstGeom>
          <a:solidFill>
            <a:schemeClr val="bg1"/>
          </a:solidFill>
          <a:ln w="19050">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200" dirty="0">
              <a:latin typeface="Aptos" panose="020B0004020202020204" pitchFamily="34" charset="0"/>
            </a:endParaRPr>
          </a:p>
        </p:txBody>
      </p:sp>
      <p:sp>
        <p:nvSpPr>
          <p:cNvPr id="14" name="TextBox 13">
            <a:extLst>
              <a:ext uri="{FF2B5EF4-FFF2-40B4-BE49-F238E27FC236}">
                <a16:creationId xmlns:a16="http://schemas.microsoft.com/office/drawing/2014/main" id="{AACEE2B9-2D66-CFC4-D79C-A9BF78EED989}"/>
              </a:ext>
            </a:extLst>
          </p:cNvPr>
          <p:cNvSpPr txBox="1"/>
          <p:nvPr/>
        </p:nvSpPr>
        <p:spPr>
          <a:xfrm>
            <a:off x="278887" y="4404697"/>
            <a:ext cx="2906727" cy="1569660"/>
          </a:xfrm>
          <a:prstGeom prst="rect">
            <a:avLst/>
          </a:prstGeom>
          <a:noFill/>
        </p:spPr>
        <p:txBody>
          <a:bodyPr wrap="square">
            <a:spAutoFit/>
          </a:bodyPr>
          <a:lstStyle/>
          <a:p>
            <a:pPr algn="ctr"/>
            <a:r>
              <a:rPr lang="en-GB" sz="1200" u="sng" dirty="0">
                <a:latin typeface="SassoonPrimaryInfant" pitchFamily="2" charset="0"/>
              </a:rPr>
              <a:t>P.E </a:t>
            </a:r>
            <a:endParaRPr lang="en-GB" sz="1200" dirty="0">
              <a:latin typeface="SassoonPrimaryInfant" pitchFamily="2" charset="0"/>
            </a:endParaRPr>
          </a:p>
          <a:p>
            <a:r>
              <a:rPr lang="en-GB" sz="1200" b="0" i="0" dirty="0">
                <a:solidFill>
                  <a:srgbClr val="000000"/>
                </a:solidFill>
                <a:effectLst/>
                <a:latin typeface="SassoonPrimaryInfant" pitchFamily="2" charset="0"/>
              </a:rPr>
              <a:t>For the</a:t>
            </a:r>
            <a:r>
              <a:rPr lang="en-GB" sz="1200" dirty="0">
                <a:solidFill>
                  <a:srgbClr val="000000"/>
                </a:solidFill>
                <a:latin typeface="SassoonPrimaryInfant" pitchFamily="2" charset="0"/>
              </a:rPr>
              <a:t> Autumn </a:t>
            </a:r>
            <a:r>
              <a:rPr lang="en-GB" sz="1200" b="0" i="0" dirty="0">
                <a:solidFill>
                  <a:srgbClr val="000000"/>
                </a:solidFill>
                <a:effectLst/>
                <a:latin typeface="SassoonPrimaryInfant" pitchFamily="2" charset="0"/>
              </a:rPr>
              <a:t>Term, </a:t>
            </a:r>
            <a:r>
              <a:rPr lang="en-GB" sz="1200" dirty="0">
                <a:solidFill>
                  <a:srgbClr val="000000"/>
                </a:solidFill>
                <a:latin typeface="SassoonPrimaryInfant" pitchFamily="2" charset="0"/>
              </a:rPr>
              <a:t>Year Two </a:t>
            </a:r>
            <a:r>
              <a:rPr lang="en-GB" sz="1200" b="0" i="0" dirty="0">
                <a:solidFill>
                  <a:srgbClr val="000000"/>
                </a:solidFill>
                <a:effectLst/>
                <a:latin typeface="SassoonPrimaryInfant" pitchFamily="2" charset="0"/>
              </a:rPr>
              <a:t>children should bring their P.E. </a:t>
            </a:r>
            <a:r>
              <a:rPr lang="en-GB" sz="1200" dirty="0">
                <a:solidFill>
                  <a:srgbClr val="000000"/>
                </a:solidFill>
                <a:latin typeface="SassoonPrimaryInfant" pitchFamily="2" charset="0"/>
              </a:rPr>
              <a:t>Kit on </a:t>
            </a:r>
            <a:r>
              <a:rPr lang="en-GB" sz="1200" b="1" dirty="0">
                <a:solidFill>
                  <a:srgbClr val="000000"/>
                </a:solidFill>
                <a:latin typeface="SassoonPrimaryInfant" pitchFamily="2" charset="0"/>
              </a:rPr>
              <a:t>Monday and Wednesday</a:t>
            </a:r>
            <a:r>
              <a:rPr lang="en-GB" sz="1200" dirty="0">
                <a:solidFill>
                  <a:srgbClr val="000000"/>
                </a:solidFill>
                <a:latin typeface="SassoonPrimaryInfant" pitchFamily="2" charset="0"/>
              </a:rPr>
              <a:t>. Our school P.E Kit is:</a:t>
            </a:r>
          </a:p>
          <a:p>
            <a:pPr marL="171450" indent="-171450">
              <a:buFont typeface="Arial" panose="020B0604020202020204" pitchFamily="34" charset="0"/>
              <a:buChar char="•"/>
            </a:pPr>
            <a:r>
              <a:rPr lang="en-GB" sz="1200" b="0" i="0" dirty="0">
                <a:solidFill>
                  <a:srgbClr val="000000"/>
                </a:solidFill>
                <a:effectLst/>
                <a:latin typeface="SassoonPrimaryInfant" pitchFamily="2" charset="0"/>
              </a:rPr>
              <a:t>Black shorts (or tracksuit bottoms in cold weather)</a:t>
            </a:r>
          </a:p>
          <a:p>
            <a:pPr marL="171450" indent="-171450">
              <a:buFont typeface="Arial" panose="020B0604020202020204" pitchFamily="34" charset="0"/>
              <a:buChar char="•"/>
            </a:pPr>
            <a:r>
              <a:rPr lang="en-GB" sz="1200" b="0" i="0" dirty="0">
                <a:solidFill>
                  <a:srgbClr val="000000"/>
                </a:solidFill>
                <a:effectLst/>
                <a:latin typeface="SassoonPrimaryInfant" pitchFamily="2" charset="0"/>
              </a:rPr>
              <a:t>A plain white t-shirt. </a:t>
            </a:r>
          </a:p>
          <a:p>
            <a:pPr marL="171450" indent="-171450">
              <a:buFont typeface="Arial" panose="020B0604020202020204" pitchFamily="34" charset="0"/>
              <a:buChar char="•"/>
            </a:pPr>
            <a:r>
              <a:rPr lang="en-GB" sz="1200" b="0" i="0" dirty="0">
                <a:solidFill>
                  <a:srgbClr val="000000"/>
                </a:solidFill>
                <a:effectLst/>
                <a:latin typeface="SassoonPrimaryInfant" pitchFamily="2" charset="0"/>
              </a:rPr>
              <a:t>Black plimsoles or trainers</a:t>
            </a:r>
          </a:p>
        </p:txBody>
      </p:sp>
      <p:graphicFrame>
        <p:nvGraphicFramePr>
          <p:cNvPr id="12" name="Table 11">
            <a:extLst>
              <a:ext uri="{FF2B5EF4-FFF2-40B4-BE49-F238E27FC236}">
                <a16:creationId xmlns:a16="http://schemas.microsoft.com/office/drawing/2014/main" id="{78E094CE-B25B-FC58-38E2-09FF65A9911A}"/>
              </a:ext>
            </a:extLst>
          </p:cNvPr>
          <p:cNvGraphicFramePr>
            <a:graphicFrameLocks noGrp="1"/>
          </p:cNvGraphicFramePr>
          <p:nvPr>
            <p:extLst>
              <p:ext uri="{D42A27DB-BD31-4B8C-83A1-F6EECF244321}">
                <p14:modId xmlns:p14="http://schemas.microsoft.com/office/powerpoint/2010/main" val="2181889311"/>
              </p:ext>
            </p:extLst>
          </p:nvPr>
        </p:nvGraphicFramePr>
        <p:xfrm>
          <a:off x="3486305" y="6845776"/>
          <a:ext cx="2975194" cy="2560320"/>
        </p:xfrm>
        <a:graphic>
          <a:graphicData uri="http://schemas.openxmlformats.org/drawingml/2006/table">
            <a:tbl>
              <a:tblPr firstRow="1" bandRow="1">
                <a:tableStyleId>{5C22544A-7EE6-4342-B048-85BDC9FD1C3A}</a:tableStyleId>
              </a:tblPr>
              <a:tblGrid>
                <a:gridCol w="1487597">
                  <a:extLst>
                    <a:ext uri="{9D8B030D-6E8A-4147-A177-3AD203B41FA5}">
                      <a16:colId xmlns:a16="http://schemas.microsoft.com/office/drawing/2014/main" val="1701482800"/>
                    </a:ext>
                  </a:extLst>
                </a:gridCol>
                <a:gridCol w="1487597">
                  <a:extLst>
                    <a:ext uri="{9D8B030D-6E8A-4147-A177-3AD203B41FA5}">
                      <a16:colId xmlns:a16="http://schemas.microsoft.com/office/drawing/2014/main" val="2241769301"/>
                    </a:ext>
                  </a:extLst>
                </a:gridCol>
              </a:tblGrid>
              <a:tr h="470634">
                <a:tc>
                  <a:txBody>
                    <a:bodyPr/>
                    <a:lstStyle/>
                    <a:p>
                      <a:r>
                        <a:rPr lang="en-GB" sz="1200" b="0" dirty="0">
                          <a:solidFill>
                            <a:schemeClr val="tx1"/>
                          </a:solidFill>
                          <a:latin typeface="Aptos" panose="020B0004020202020204" pitchFamily="34" charset="0"/>
                        </a:rPr>
                        <a:t>5 minutes late every day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GB" sz="1200" b="0" dirty="0">
                          <a:solidFill>
                            <a:schemeClr val="tx1"/>
                          </a:solidFill>
                          <a:latin typeface="Aptos" panose="020B0004020202020204" pitchFamily="34" charset="0"/>
                        </a:rPr>
                        <a:t>3.5 days of lost learning time per year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367694352"/>
                  </a:ext>
                </a:extLst>
              </a:tr>
              <a:tr h="470634">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GB" sz="1200" b="0" dirty="0">
                          <a:solidFill>
                            <a:schemeClr val="tx1"/>
                          </a:solidFill>
                          <a:latin typeface="Aptos" panose="020B0004020202020204" pitchFamily="34" charset="0"/>
                        </a:rPr>
                        <a:t>10 minutes late every day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GB" sz="1200" b="0" dirty="0">
                          <a:solidFill>
                            <a:schemeClr val="tx1"/>
                          </a:solidFill>
                          <a:latin typeface="Aptos" panose="020B0004020202020204" pitchFamily="34" charset="0"/>
                        </a:rPr>
                        <a:t>7 days of lost learning time per year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278971401"/>
                  </a:ext>
                </a:extLst>
              </a:tr>
              <a:tr h="470634">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GB" sz="1200" b="0" dirty="0">
                          <a:solidFill>
                            <a:schemeClr val="tx1"/>
                          </a:solidFill>
                          <a:latin typeface="Aptos" panose="020B0004020202020204" pitchFamily="34" charset="0"/>
                        </a:rPr>
                        <a:t>15 minutes late every day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GB" sz="1200" b="0" dirty="0">
                          <a:solidFill>
                            <a:schemeClr val="tx1"/>
                          </a:solidFill>
                          <a:latin typeface="Aptos" panose="020B0004020202020204" pitchFamily="34" charset="0"/>
                        </a:rPr>
                        <a:t>10.5 days of lost learning time per year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44853075"/>
                  </a:ext>
                </a:extLst>
              </a:tr>
              <a:tr h="470634">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GB" sz="1200" b="0" dirty="0">
                          <a:solidFill>
                            <a:schemeClr val="tx1"/>
                          </a:solidFill>
                          <a:latin typeface="Aptos" panose="020B0004020202020204" pitchFamily="34" charset="0"/>
                        </a:rPr>
                        <a:t>30 minutes late every day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GB" sz="1200" b="0" dirty="0">
                          <a:solidFill>
                            <a:schemeClr val="tx1"/>
                          </a:solidFill>
                          <a:latin typeface="Aptos" panose="020B0004020202020204" pitchFamily="34" charset="0"/>
                        </a:rPr>
                        <a:t>21 days of lost learning time per year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426401159"/>
                  </a:ext>
                </a:extLst>
              </a:tr>
            </a:tbl>
          </a:graphicData>
        </a:graphic>
      </p:graphicFrame>
      <p:sp>
        <p:nvSpPr>
          <p:cNvPr id="18" name="Rectangle 17">
            <a:extLst>
              <a:ext uri="{FF2B5EF4-FFF2-40B4-BE49-F238E27FC236}">
                <a16:creationId xmlns:a16="http://schemas.microsoft.com/office/drawing/2014/main" id="{E1B03300-3F45-A181-1D5F-7BBC26C8818E}"/>
              </a:ext>
            </a:extLst>
          </p:cNvPr>
          <p:cNvSpPr/>
          <p:nvPr/>
        </p:nvSpPr>
        <p:spPr>
          <a:xfrm>
            <a:off x="3386934" y="2598369"/>
            <a:ext cx="3197341" cy="2521819"/>
          </a:xfrm>
          <a:prstGeom prst="rect">
            <a:avLst/>
          </a:prstGeom>
          <a:solidFill>
            <a:schemeClr val="bg1"/>
          </a:solidFill>
          <a:ln w="1905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dirty="0">
                <a:latin typeface="Aptos" panose="020B0004020202020204" pitchFamily="34" charset="0"/>
              </a:rPr>
              <a:t>g</a:t>
            </a:r>
          </a:p>
        </p:txBody>
      </p:sp>
      <p:sp>
        <p:nvSpPr>
          <p:cNvPr id="3" name="AutoShape 2" descr="Cartoon Christmas Tree - ClipArt Best">
            <a:extLst>
              <a:ext uri="{FF2B5EF4-FFF2-40B4-BE49-F238E27FC236}">
                <a16:creationId xmlns:a16="http://schemas.microsoft.com/office/drawing/2014/main" id="{A5269850-E423-9F09-3280-3895BADEC1B2}"/>
              </a:ext>
            </a:extLst>
          </p:cNvPr>
          <p:cNvSpPr>
            <a:spLocks noChangeAspect="1" noChangeArrowheads="1"/>
          </p:cNvSpPr>
          <p:nvPr/>
        </p:nvSpPr>
        <p:spPr bwMode="auto">
          <a:xfrm>
            <a:off x="3276600" y="4800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5" name="Rectangle 14">
            <a:extLst>
              <a:ext uri="{FF2B5EF4-FFF2-40B4-BE49-F238E27FC236}">
                <a16:creationId xmlns:a16="http://schemas.microsoft.com/office/drawing/2014/main" id="{C59C5113-7374-5281-6BD2-BBCB0A37CA82}"/>
              </a:ext>
            </a:extLst>
          </p:cNvPr>
          <p:cNvSpPr/>
          <p:nvPr/>
        </p:nvSpPr>
        <p:spPr>
          <a:xfrm>
            <a:off x="281172" y="8712802"/>
            <a:ext cx="2977194" cy="842200"/>
          </a:xfrm>
          <a:prstGeom prst="rect">
            <a:avLst/>
          </a:prstGeom>
          <a:solidFill>
            <a:schemeClr val="bg1"/>
          </a:solidFill>
          <a:ln w="19050">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200" dirty="0">
              <a:latin typeface="Aptos" panose="020B0004020202020204" pitchFamily="34" charset="0"/>
            </a:endParaRPr>
          </a:p>
        </p:txBody>
      </p:sp>
      <p:sp>
        <p:nvSpPr>
          <p:cNvPr id="19" name="TextBox 18">
            <a:extLst>
              <a:ext uri="{FF2B5EF4-FFF2-40B4-BE49-F238E27FC236}">
                <a16:creationId xmlns:a16="http://schemas.microsoft.com/office/drawing/2014/main" id="{EB36B466-8417-4956-D0B3-D6250BB6E26D}"/>
              </a:ext>
            </a:extLst>
          </p:cNvPr>
          <p:cNvSpPr txBox="1"/>
          <p:nvPr/>
        </p:nvSpPr>
        <p:spPr>
          <a:xfrm>
            <a:off x="395873" y="8718403"/>
            <a:ext cx="2906726" cy="830997"/>
          </a:xfrm>
          <a:prstGeom prst="rect">
            <a:avLst/>
          </a:prstGeom>
          <a:noFill/>
        </p:spPr>
        <p:txBody>
          <a:bodyPr wrap="square" rtlCol="0">
            <a:spAutoFit/>
          </a:bodyPr>
          <a:lstStyle/>
          <a:p>
            <a:pPr algn="ctr"/>
            <a:r>
              <a:rPr lang="en-GB" sz="1200" u="sng" dirty="0">
                <a:latin typeface="SassoonPrimaryInfant" pitchFamily="2" charset="0"/>
              </a:rPr>
              <a:t>Thank you!</a:t>
            </a:r>
          </a:p>
          <a:p>
            <a:r>
              <a:rPr lang="en-GB" sz="1200" dirty="0">
                <a:latin typeface="SassoonPrimaryInfant" pitchFamily="2" charset="0"/>
              </a:rPr>
              <a:t>A little note to say thank you to all our parents and carers for their continued support in school! Kind Regards, Miss Sethi.</a:t>
            </a:r>
          </a:p>
        </p:txBody>
      </p:sp>
      <p:sp>
        <p:nvSpPr>
          <p:cNvPr id="20" name="TextBox 19">
            <a:extLst>
              <a:ext uri="{FF2B5EF4-FFF2-40B4-BE49-F238E27FC236}">
                <a16:creationId xmlns:a16="http://schemas.microsoft.com/office/drawing/2014/main" id="{A9F6088A-87DF-2010-376F-682D5763A15D}"/>
              </a:ext>
            </a:extLst>
          </p:cNvPr>
          <p:cNvSpPr txBox="1"/>
          <p:nvPr/>
        </p:nvSpPr>
        <p:spPr>
          <a:xfrm>
            <a:off x="3551893" y="2608189"/>
            <a:ext cx="2906727" cy="2492990"/>
          </a:xfrm>
          <a:prstGeom prst="rect">
            <a:avLst/>
          </a:prstGeom>
          <a:noFill/>
        </p:spPr>
        <p:txBody>
          <a:bodyPr wrap="square">
            <a:spAutoFit/>
          </a:bodyPr>
          <a:lstStyle/>
          <a:p>
            <a:pPr algn="ctr"/>
            <a:r>
              <a:rPr lang="en-US" sz="1200" u="sng" dirty="0">
                <a:latin typeface="SassoonPrimaryInfant" pitchFamily="2" charset="0"/>
              </a:rPr>
              <a:t>Topics</a:t>
            </a:r>
          </a:p>
          <a:p>
            <a:pPr algn="ctr"/>
            <a:r>
              <a:rPr lang="en-US" sz="1200" dirty="0">
                <a:latin typeface="SassoonPrimaryInfant" pitchFamily="2" charset="0"/>
              </a:rPr>
              <a:t>This half term Year Two are going to be learning about the Great Fire of London. We are going explore the history of The Great Fire of London and how it effected the city. We will also be having a visit from ‘Those History People’ to do a practical workshop with the children.  </a:t>
            </a:r>
          </a:p>
          <a:p>
            <a:pPr algn="ctr"/>
            <a:r>
              <a:rPr lang="en-US" sz="1200" dirty="0">
                <a:latin typeface="SassoonPrimaryInfant" pitchFamily="2" charset="0"/>
              </a:rPr>
              <a:t>In DT we will be learning about the structural properties of buildings and how architects create and design them. Finally in art we will be exploring how artists use different mediums. </a:t>
            </a:r>
          </a:p>
        </p:txBody>
      </p:sp>
    </p:spTree>
    <p:extLst>
      <p:ext uri="{BB962C8B-B14F-4D97-AF65-F5344CB8AC3E}">
        <p14:creationId xmlns:p14="http://schemas.microsoft.com/office/powerpoint/2010/main" val="4032704328"/>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9129</TotalTime>
  <Words>487</Words>
  <Application>Microsoft Office PowerPoint</Application>
  <PresentationFormat>A4 Paper (210x297 mm)</PresentationFormat>
  <Paragraphs>45</Paragraphs>
  <Slides>1</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vt:i4>
      </vt:variant>
    </vt:vector>
  </HeadingPairs>
  <TitlesOfParts>
    <vt:vector size="9" baseType="lpstr">
      <vt:lpstr>Aptos</vt:lpstr>
      <vt:lpstr>Arial</vt:lpstr>
      <vt:lpstr>Calibri</vt:lpstr>
      <vt:lpstr>Calibri Light</vt:lpstr>
      <vt:lpstr>Sassoon Infant Std</vt:lpstr>
      <vt:lpstr>SassoonPrimaryInfant</vt:lpstr>
      <vt:lpstr>Segoe UI</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Jasmine Williams</dc:creator>
  <cp:lastModifiedBy>Sam Hewitt</cp:lastModifiedBy>
  <cp:revision>23</cp:revision>
  <cp:lastPrinted>2024-01-05T07:47:45Z</cp:lastPrinted>
  <dcterms:created xsi:type="dcterms:W3CDTF">2021-09-05T17:42:17Z</dcterms:created>
  <dcterms:modified xsi:type="dcterms:W3CDTF">2025-03-05T09:05:39Z</dcterms:modified>
</cp:coreProperties>
</file>